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1" r:id="rId1"/>
  </p:sldMasterIdLst>
  <p:sldIdLst>
    <p:sldId id="257" r:id="rId2"/>
  </p:sldIdLst>
  <p:sldSz cx="6858000" cy="9906000" type="A4"/>
  <p:notesSz cx="6802438" cy="99345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01" initials="U" lastIdx="2" clrIdx="0">
    <p:extLst>
      <p:ext uri="{19B8F6BF-5375-455C-9EA6-DF929625EA0E}">
        <p15:presenceInfo xmlns:p15="http://schemas.microsoft.com/office/powerpoint/2012/main" userId="User0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9C4"/>
    <a:srgbClr val="FFC1EF"/>
    <a:srgbClr val="FFE1F7"/>
    <a:srgbClr val="C6E5FE"/>
    <a:srgbClr val="66FF66"/>
    <a:srgbClr val="FF66FF"/>
    <a:srgbClr val="FF00FF"/>
    <a:srgbClr val="990099"/>
    <a:srgbClr val="FEACE9"/>
    <a:srgbClr val="FEC5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0" d="100"/>
          <a:sy n="120" d="100"/>
        </p:scale>
        <p:origin x="102" y="-1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6858508" cy="9906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1450" y="2617136"/>
            <a:ext cx="3981650" cy="2189103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450" y="5197584"/>
            <a:ext cx="3981650" cy="1989940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49063" y="7301092"/>
            <a:ext cx="504957" cy="403578"/>
          </a:xfrm>
        </p:spPr>
        <p:txBody>
          <a:bodyPr/>
          <a:lstStyle/>
          <a:p>
            <a:fld id="{87854468-60B6-4501-9B4F-0420F4368D9D}" type="datetimeFigureOut">
              <a:rPr lang="th-TH" smtClean="0"/>
              <a:t>30/05/60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1451" y="7301092"/>
            <a:ext cx="3048645" cy="403578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988" y="7301092"/>
            <a:ext cx="310112" cy="403578"/>
          </a:xfrm>
        </p:spPr>
        <p:txBody>
          <a:bodyPr/>
          <a:lstStyle/>
          <a:p>
            <a:fld id="{62E08387-AC1A-4984-9FB2-3D7FA650EDF1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14869" y="5014142"/>
            <a:ext cx="383481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473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6955599"/>
            <a:ext cx="5099051" cy="818622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9695" y="1492015"/>
            <a:ext cx="5318612" cy="485516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7774221"/>
            <a:ext cx="5099051" cy="71314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4468-60B6-4501-9B4F-0420F4368D9D}" type="datetimeFigureOut">
              <a:rPr lang="th-TH" smtClean="0"/>
              <a:t>30/05/60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8387-AC1A-4984-9FB2-3D7FA650ED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225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09928"/>
            <a:ext cx="5099051" cy="4474687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175962"/>
            <a:ext cx="5099052" cy="23114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4468-60B6-4501-9B4F-0420F4368D9D}" type="datetimeFigureOut">
              <a:rPr lang="th-TH" smtClean="0"/>
              <a:t>30/05/60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8387-AC1A-4984-9FB2-3D7FA650EDF1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8849" y="5980287"/>
            <a:ext cx="495481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236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750" y="1418635"/>
            <a:ext cx="4800188" cy="342429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00150" y="4842933"/>
            <a:ext cx="4419599" cy="941681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7" y="6273801"/>
            <a:ext cx="5099054" cy="22135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4468-60B6-4501-9B4F-0420F4368D9D}" type="datetimeFigureOut">
              <a:rPr lang="th-TH" smtClean="0"/>
              <a:t>30/05/60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8387-AC1A-4984-9FB2-3D7FA650EDF1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637477" y="1307745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5128" y="4084701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958849" y="5980287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597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52" y="4779061"/>
            <a:ext cx="5099046" cy="212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6900661"/>
            <a:ext cx="5099048" cy="1242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4468-60B6-4501-9B4F-0420F4368D9D}" type="datetimeFigureOut">
              <a:rPr lang="th-TH" smtClean="0"/>
              <a:t>30/05/60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8387-AC1A-4984-9FB2-3D7FA650ED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0038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062" y="1418635"/>
            <a:ext cx="4743876" cy="3240854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882651" y="5256784"/>
            <a:ext cx="5099048" cy="128117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542852"/>
            <a:ext cx="5099052" cy="194451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4468-60B6-4501-9B4F-0420F4368D9D}" type="datetimeFigureOut">
              <a:rPr lang="th-TH" smtClean="0"/>
              <a:t>30/05/60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8387-AC1A-4984-9FB2-3D7FA650EDF1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658546" y="1295515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7348" y="3766718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958849" y="495300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072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418634"/>
            <a:ext cx="5099051" cy="331423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882651" y="5151120"/>
            <a:ext cx="5099048" cy="130759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457245"/>
            <a:ext cx="5099051" cy="2030119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4468-60B6-4501-9B4F-0420F4368D9D}" type="datetimeFigureOut">
              <a:rPr lang="th-TH" smtClean="0"/>
              <a:t>30/05/60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8387-AC1A-4984-9FB2-3D7FA650EDF1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8852" y="4953000"/>
            <a:ext cx="495481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32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49" y="3596863"/>
            <a:ext cx="5099052" cy="489050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4468-60B6-4501-9B4F-0420F4368D9D}" type="datetimeFigureOut">
              <a:rPr lang="th-TH" smtClean="0"/>
              <a:t>30/05/60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8387-AC1A-4984-9FB2-3D7FA650EDF1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958850" y="3401190"/>
            <a:ext cx="49548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321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67500" y="1309929"/>
            <a:ext cx="1214198" cy="7177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51" y="1309929"/>
            <a:ext cx="3686632" cy="71774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4468-60B6-4501-9B4F-0420F4368D9D}" type="datetimeFigureOut">
              <a:rPr lang="th-TH" smtClean="0"/>
              <a:t>30/05/60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8387-AC1A-4984-9FB2-3D7FA650EDF1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84134" y="1309929"/>
            <a:ext cx="0" cy="7177434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668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58849" y="3403487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4468-60B6-4501-9B4F-0420F4368D9D}" type="datetimeFigureOut">
              <a:rPr lang="th-TH" smtClean="0"/>
              <a:t>30/05/60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8387-AC1A-4984-9FB2-3D7FA650ED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591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849" y="2370930"/>
            <a:ext cx="4946651" cy="2632520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8849" y="5394797"/>
            <a:ext cx="4946651" cy="157446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4468-60B6-4501-9B4F-0420F4368D9D}" type="datetimeFigureOut">
              <a:rPr lang="th-TH" smtClean="0"/>
              <a:t>30/05/60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8387-AC1A-4984-9FB2-3D7FA650EDF1}" type="slidenum">
              <a:rPr lang="th-TH" smtClean="0"/>
              <a:t>‹#›</a:t>
            </a:fld>
            <a:endParaRPr lang="th-TH"/>
          </a:p>
        </p:txBody>
      </p:sp>
      <p:cxnSp>
        <p:nvCxnSpPr>
          <p:cNvPr id="31" name="Straight Connector 30"/>
          <p:cNvCxnSpPr/>
          <p:nvPr/>
        </p:nvCxnSpPr>
        <p:spPr>
          <a:xfrm>
            <a:off x="958850" y="5199122"/>
            <a:ext cx="49466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277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958849" y="3403487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22154"/>
            <a:ext cx="5099051" cy="1883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2650" y="3592576"/>
            <a:ext cx="2503170" cy="497941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3864" y="3592576"/>
            <a:ext cx="2503170" cy="497941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4468-60B6-4501-9B4F-0420F4368D9D}" type="datetimeFigureOut">
              <a:rPr lang="th-TH" smtClean="0"/>
              <a:t>30/05/60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8387-AC1A-4984-9FB2-3D7FA650ED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445178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3840103"/>
            <a:ext cx="2503170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651" y="4684713"/>
            <a:ext cx="2503170" cy="390956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1374" y="3840103"/>
            <a:ext cx="2503170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1374" y="4684713"/>
            <a:ext cx="2503170" cy="390956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4468-60B6-4501-9B4F-0420F4368D9D}" type="datetimeFigureOut">
              <a:rPr lang="th-TH" smtClean="0"/>
              <a:t>30/05/60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8387-AC1A-4984-9FB2-3D7FA650EDF1}" type="slidenum">
              <a:rPr lang="th-TH" smtClean="0"/>
              <a:t>‹#›</a:t>
            </a:fld>
            <a:endParaRPr lang="th-TH"/>
          </a:p>
        </p:txBody>
      </p:sp>
      <p:cxnSp>
        <p:nvCxnSpPr>
          <p:cNvPr id="41" name="Straight Connector 40"/>
          <p:cNvCxnSpPr/>
          <p:nvPr/>
        </p:nvCxnSpPr>
        <p:spPr>
          <a:xfrm>
            <a:off x="958849" y="340119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469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22154"/>
            <a:ext cx="5099051" cy="1883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4468-60B6-4501-9B4F-0420F4368D9D}" type="datetimeFigureOut">
              <a:rPr lang="th-TH" smtClean="0"/>
              <a:t>30/05/60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8387-AC1A-4984-9FB2-3D7FA650EDF1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958849" y="340119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678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4468-60B6-4501-9B4F-0420F4368D9D}" type="datetimeFigureOut">
              <a:rPr lang="th-TH" smtClean="0"/>
              <a:t>30/05/60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8387-AC1A-4984-9FB2-3D7FA650ED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123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8" y="2005660"/>
            <a:ext cx="1902599" cy="19812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047" y="1418636"/>
            <a:ext cx="2891654" cy="7068728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8" y="4378205"/>
            <a:ext cx="1902599" cy="352213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4468-60B6-4501-9B4F-0420F4368D9D}" type="datetimeFigureOut">
              <a:rPr lang="th-TH" smtClean="0"/>
              <a:t>30/05/60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8387-AC1A-4984-9FB2-3D7FA650EDF1}" type="slidenum">
              <a:rPr lang="th-TH" smtClean="0"/>
              <a:t>‹#›</a:t>
            </a:fld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>
            <a:off x="958849" y="4206992"/>
            <a:ext cx="175019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2908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2721091"/>
            <a:ext cx="2724152" cy="19812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02" y="1492014"/>
            <a:ext cx="2197097" cy="692197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4702291"/>
            <a:ext cx="2724151" cy="264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4468-60B6-4501-9B4F-0420F4368D9D}" type="datetimeFigureOut">
              <a:rPr lang="th-TH" smtClean="0"/>
              <a:t>30/05/60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8387-AC1A-4984-9FB2-3D7FA650ED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546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6864350" cy="9906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2649" y="1322154"/>
            <a:ext cx="5099051" cy="18833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3596862"/>
            <a:ext cx="5099052" cy="4976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7503" y="8609659"/>
            <a:ext cx="861212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854468-60B6-4501-9B4F-0420F4368D9D}" type="datetimeFigureOut">
              <a:rPr lang="th-TH" smtClean="0"/>
              <a:t>30/05/60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2649" y="8609659"/>
            <a:ext cx="3828500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85068" y="8609659"/>
            <a:ext cx="296633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E08387-AC1A-4984-9FB2-3D7FA650ED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331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  <p:sldLayoutId id="2147484064" r:id="rId13"/>
    <p:sldLayoutId id="2147484065" r:id="rId14"/>
    <p:sldLayoutId id="2147484066" r:id="rId15"/>
    <p:sldLayoutId id="2147484067" r:id="rId16"/>
    <p:sldLayoutId id="2147484068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9047259"/>
            <a:ext cx="6858000" cy="858741"/>
          </a:xfrm>
          <a:prstGeom prst="rect">
            <a:avLst/>
          </a:prstGeom>
          <a:gradFill flip="none" rotWithShape="1">
            <a:gsLst>
              <a:gs pos="20000">
                <a:srgbClr val="FDB9C4"/>
              </a:gs>
              <a:gs pos="55000">
                <a:srgbClr val="F5F5F5"/>
              </a:gs>
              <a:gs pos="85000">
                <a:srgbClr val="FFC1EF"/>
              </a:gs>
            </a:gsLst>
            <a:lin ang="162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ด้วยความปรารถนาดีจาก..กองพัฒนาและส่งเสริมการบริหารงานท้องถิ่น  กรมส่งเสริมการปกครองท้องถิ่น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จัดทำโดย...ส่วนส่งเสริมการสาธารณสุขและสิ่งแวดล้อม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269" y="209861"/>
            <a:ext cx="960231" cy="960231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1624298" y="179603"/>
            <a:ext cx="3695369" cy="1208894"/>
          </a:xfrm>
          <a:prstGeom prst="horizontalScroll">
            <a:avLst/>
          </a:prstGeom>
          <a:gradFill flip="none" rotWithShape="1">
            <a:gsLst>
              <a:gs pos="0">
                <a:srgbClr val="F5F5F5"/>
              </a:gs>
              <a:gs pos="100000">
                <a:srgbClr val="FF99CC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EACE9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โรคพิษสุนัขบ้า</a:t>
            </a:r>
            <a:endParaRPr lang="th-TH" sz="5400" dirty="0"/>
          </a:p>
        </p:txBody>
      </p:sp>
      <p:sp>
        <p:nvSpPr>
          <p:cNvPr id="11" name="Flowchart: Alternate Process 10"/>
          <p:cNvSpPr/>
          <p:nvPr/>
        </p:nvSpPr>
        <p:spPr>
          <a:xfrm>
            <a:off x="691647" y="1843327"/>
            <a:ext cx="5474706" cy="1468409"/>
          </a:xfrm>
          <a:prstGeom prst="flowChartAlternateProcess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เกิดจากการถูกสัตว์ที่มีเชื้อพิษสุนัขบ้ากัด ข่วน หรือถูกน้ำลายที่มีเชื้อกระเด็นเข้าตา ปากหรือบาดแผล แล้วไม่ได้รับการดูแล หรือไม่ได้รับการฉีดวัคซีนป้องกันโรคพิษสุนัขบ้าอย่างถูกต้อง เมื่อเชื้อเข้าสู่ร่างกาย จะใช้เวลาประมาณ 2 – 8 สัปดาห์ จึงแสดงอาการของโรค</a:t>
            </a:r>
          </a:p>
        </p:txBody>
      </p:sp>
      <p:sp>
        <p:nvSpPr>
          <p:cNvPr id="15" name="Round Diagonal Corner Rectangle 14"/>
          <p:cNvSpPr/>
          <p:nvPr/>
        </p:nvSpPr>
        <p:spPr>
          <a:xfrm>
            <a:off x="706470" y="3822790"/>
            <a:ext cx="3167740" cy="1177107"/>
          </a:xfrm>
          <a:prstGeom prst="round2DiagRect">
            <a:avLst/>
          </a:prstGeom>
          <a:gradFill flip="none" rotWithShape="1">
            <a:gsLst>
              <a:gs pos="9000">
                <a:srgbClr val="C6E5FE"/>
              </a:gs>
              <a:gs pos="47000">
                <a:schemeClr val="bg1"/>
              </a:gs>
              <a:gs pos="95000">
                <a:srgbClr val="43CEFF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สัตว์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เลี้ยงลูกด้วยนมทุกชนิด เช่น สุนัข แมว หนู กระรอก กระต่าย ลิง ค้างคาว วัว ควาย แพะ เป็นต้น</a:t>
            </a:r>
          </a:p>
        </p:txBody>
      </p:sp>
      <p:sp>
        <p:nvSpPr>
          <p:cNvPr id="16" name="Snip Single Corner Rectangle 15"/>
          <p:cNvSpPr/>
          <p:nvPr/>
        </p:nvSpPr>
        <p:spPr>
          <a:xfrm>
            <a:off x="633046" y="5417139"/>
            <a:ext cx="5608859" cy="1971936"/>
          </a:xfrm>
          <a:prstGeom prst="snip1Rect">
            <a:avLst/>
          </a:prstGeom>
          <a:gradFill flip="none" rotWithShape="1">
            <a:gsLst>
              <a:gs pos="10000">
                <a:schemeClr val="accent1">
                  <a:lumMod val="60000"/>
                  <a:lumOff val="40000"/>
                </a:schemeClr>
              </a:gs>
              <a:gs pos="41000">
                <a:srgbClr val="F5F5F5"/>
              </a:gs>
              <a:gs pos="85000">
                <a:srgbClr val="F7F468"/>
              </a:gs>
            </a:gsLst>
            <a:lin ang="189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dirty="0" smtClean="0">
                <a:latin typeface="TH K2D July8" panose="02000506000000020004" pitchFamily="2" charset="-34"/>
                <a:cs typeface="TH K2D July8" panose="02000506000000020004" pitchFamily="2" charset="-34"/>
              </a:rPr>
              <a:t>	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2-3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วันแรก ผู้ป่วยจะมีไข้ อ่อนเพลีย เจ็บคอ เบื่ออาหาร ปวดเมื่อยตามเนื้อตัว ชา เจ็บเสียวหรือปวดบริเวณรอยแผลที่ถูกกัด คันอย่างรุนแรงที่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แผล</a:t>
            </a:r>
            <a:b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ลำตัว ต่อมาจะมีอาการกระสับกระส่าย ไม่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ชอบเสียง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 กลัวแสง กลัวลม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กลืน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ลำบาก โดยเฉพาะของเหลว เพ้อเจ้อ แน่นหน้าอก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หายใจ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ไม่ออก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กล้ามเนื้อ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ขากระตุกหรืออาจชัก เกร็ง เป็นอัมพาต หมดสติ และเสียชีวิตในที่สุด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6600">
            <a:off x="130257" y="8403041"/>
            <a:ext cx="1739348" cy="86967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573653" y="8568064"/>
            <a:ext cx="4043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14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ภาพประกอบ</a:t>
            </a:r>
            <a:r>
              <a:rPr lang="en-US" sz="14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https://www.dek-d.com/board/view/3478659</a:t>
            </a:r>
          </a:p>
          <a:p>
            <a:pPr algn="ctr"/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 สำนักโรคติดต่อทั่วไป กรมควบคุมโรค</a:t>
            </a:r>
          </a:p>
        </p:txBody>
      </p:sp>
      <p:sp>
        <p:nvSpPr>
          <p:cNvPr id="22" name="Down Arrow Callout 21"/>
          <p:cNvSpPr/>
          <p:nvPr/>
        </p:nvSpPr>
        <p:spPr>
          <a:xfrm>
            <a:off x="4063247" y="3827366"/>
            <a:ext cx="2178658" cy="1865015"/>
          </a:xfrm>
          <a:prstGeom prst="downArrowCallou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kra Petch" panose="02000506000000020004" pitchFamily="2" charset="-34"/>
                <a:cs typeface="TH Chakra Petch" panose="02000506000000020004" pitchFamily="2" charset="-34"/>
              </a:rPr>
              <a:t>โรคพิษสุนัขบ้าไม่มียารักษา </a:t>
            </a:r>
            <a:r>
              <a:rPr lang="th-TH" sz="2000" b="1" dirty="0">
                <a:solidFill>
                  <a:srgbClr val="990099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หากติดเชื้อและมีอาการแล้ว </a:t>
            </a:r>
            <a:r>
              <a:rPr lang="th-TH" sz="2000" b="1" dirty="0" smtClean="0">
                <a:solidFill>
                  <a:srgbClr val="FF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***จะ</a:t>
            </a:r>
            <a:r>
              <a:rPr lang="th-TH" sz="2000" b="1" dirty="0">
                <a:solidFill>
                  <a:srgbClr val="FF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เสียชีวิตทุก</a:t>
            </a:r>
            <a:r>
              <a:rPr lang="th-TH" sz="2000" b="1" dirty="0" smtClean="0">
                <a:solidFill>
                  <a:srgbClr val="FF0000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ราย***</a:t>
            </a:r>
            <a:endParaRPr lang="en-US" sz="2000" b="1" dirty="0">
              <a:solidFill>
                <a:srgbClr val="FF0000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691680" y="1391471"/>
            <a:ext cx="1182530" cy="545977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สาเหตุ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406965" y="3500169"/>
            <a:ext cx="1766750" cy="516990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สัตว์นำโรค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5625" y="5097095"/>
            <a:ext cx="1474640" cy="516990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อาการ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69458" y="7493883"/>
            <a:ext cx="4099263" cy="1015663"/>
          </a:xfrm>
          <a:prstGeom prst="rect">
            <a:avLst/>
          </a:prstGeom>
          <a:solidFill>
            <a:srgbClr val="C6E5FE"/>
          </a:solidFill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th-TH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20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 ล้าง</a:t>
            </a:r>
            <a:r>
              <a:rPr lang="th-TH" sz="2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และทำความสะอาด</a:t>
            </a:r>
            <a:r>
              <a:rPr lang="th-TH" sz="20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แผล </a:t>
            </a:r>
            <a:r>
              <a:rPr lang="th-TH" sz="20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ด้วย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น้ำเกลือและสบู่ทันที และเช็ด</a:t>
            </a:r>
            <a:r>
              <a:rPr lang="th-TH" sz="20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แผลด้วย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แอลกอฮอล์และโพวิโดน</a:t>
            </a:r>
            <a:r>
              <a:rPr lang="th-TH" sz="20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ไอโอดีน	</a:t>
            </a:r>
            <a:r>
              <a:rPr lang="th-TH" sz="20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 รีบ</a:t>
            </a:r>
            <a:r>
              <a:rPr lang="th-TH" sz="2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ไปพบ</a:t>
            </a:r>
            <a:r>
              <a:rPr lang="th-TH" sz="20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แพทย์</a:t>
            </a:r>
            <a:r>
              <a:rPr lang="th-TH" sz="20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/ไป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โรงพยาบาลทันที</a:t>
            </a:r>
            <a:endParaRPr lang="en-US" sz="20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105" y="7905668"/>
            <a:ext cx="1422327" cy="1230121"/>
          </a:xfrm>
          <a:prstGeom prst="rect">
            <a:avLst/>
          </a:prstGeom>
        </p:spPr>
      </p:pic>
      <p:sp>
        <p:nvSpPr>
          <p:cNvPr id="3" name="Pentagon 2"/>
          <p:cNvSpPr/>
          <p:nvPr/>
        </p:nvSpPr>
        <p:spPr>
          <a:xfrm>
            <a:off x="298590" y="7643609"/>
            <a:ext cx="1596316" cy="776035"/>
          </a:xfrm>
          <a:prstGeom prst="homePlate">
            <a:avLst>
              <a:gd name="adj" fmla="val 44820"/>
            </a:avLst>
          </a:prstGeom>
          <a:gradFill>
            <a:gsLst>
              <a:gs pos="15000">
                <a:srgbClr val="FF66FF"/>
              </a:gs>
              <a:gs pos="93000">
                <a:srgbClr val="66FF66"/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n w="0"/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การปฐมพยาบาลเบื้องต้น</a:t>
            </a:r>
            <a:endParaRPr lang="th-TH" sz="2000" b="1" dirty="0">
              <a:ln w="0"/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6758">
            <a:off x="5784212" y="7221439"/>
            <a:ext cx="609601" cy="97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2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618</TotalTime>
  <Words>77</Words>
  <Application>Microsoft Office PowerPoint</Application>
  <PresentationFormat>A4 Paper (210x297 mm)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Angsana New</vt:lpstr>
      <vt:lpstr>Arial</vt:lpstr>
      <vt:lpstr>Calibri</vt:lpstr>
      <vt:lpstr>Garamond</vt:lpstr>
      <vt:lpstr>TH Chakra Petch</vt:lpstr>
      <vt:lpstr>TH K2D July8</vt:lpstr>
      <vt:lpstr>TH SarabunPSK</vt:lpstr>
      <vt:lpstr>Organic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User01</dc:creator>
  <cp:lastModifiedBy>User01</cp:lastModifiedBy>
  <cp:revision>21</cp:revision>
  <cp:lastPrinted>2017-05-26T05:58:41Z</cp:lastPrinted>
  <dcterms:created xsi:type="dcterms:W3CDTF">2017-05-25T01:30:12Z</dcterms:created>
  <dcterms:modified xsi:type="dcterms:W3CDTF">2017-05-30T07:22:35Z</dcterms:modified>
</cp:coreProperties>
</file>